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70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0391010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2" name="Shape 14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8" name="Shape 14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4" name="Shape 1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7" name="Shape 16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3" name="Shape 1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0" name="Shape 1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6" name="Shape 10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2" name="Shape 11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8" name="Shape 11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0" name="Shape 13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6" name="Shape 1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ds.org/ensign/2001/01/take-heed-continually-protecting-the-gold-plates?lang=eng&amp;query=sally+chase+green+glas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fairmormon.org/Joseph_Smith/Polygamy/Plural_wives/Helen_Mar_Kimbal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ds.org/ensign/1976/07/the-seventies-a-historical-perspective?lang=eng&amp;query=zebedee+coltr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reddit.com/r/mormon/comments/x0yyl/faithful_quotes_as_to_what_heavenly_father_mother/" TargetMode="External"/><Relationship Id="rId4" Type="http://schemas.openxmlformats.org/officeDocument/2006/relationships/hyperlink" Target="http://www.lds.org/ensign/1978/08/book-of-mormon-personalities-known-by-joseph-smith?lang=eng&amp;query=zebedee+coltri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seretnews.com/article/635171604/Pres-Hinckley-answers-myriad-questions-about-the-LDS-Church.html?pg=all%5b1%5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xploringmormonism.com/?p=60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www.mormonthink.com/rodofaaron.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reddit.com/r/exmormon/comments/vaodz/the_hundredaire_challenge_up_to_350_for_grabs/" TargetMode="External"/><Relationship Id="rId5" Type="http://schemas.openxmlformats.org/officeDocument/2006/relationships/hyperlink" Target="http://www.reddit.com/r/exmormon/comments/vdzwd/may_have_to_pay_myself_50_second_source_for/" TargetMode="External"/><Relationship Id="rId4" Type="http://schemas.openxmlformats.org/officeDocument/2006/relationships/hyperlink" Target="http://en.fairmormon.org/Doctrine_and_Covenants/Oliver_Cowdery_and_the_%22rod_of_nature%2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rootsweb.ancestry.com/~nyoswego/obits/obits10woodruff.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plus.google.com/107698124848687554140/photos/photo/5829284300049416658?hl=e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ds.org/relief-society/daughters-in-my-kingdom/manual/blessings-of-the-priesthood-for-all-an-inseparable-connection-with-the-priesthood?lang=eng&amp;query=sarah+ann+whitne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reddit.com/r/exmormon/comments/vljxc/polygamy_bigamy_law_under_joseph_smiths_time/" TargetMode="External"/><Relationship Id="rId4" Type="http://schemas.openxmlformats.org/officeDocument/2006/relationships/hyperlink" Target="http://www.reddit.com/r/exmormon/comments/1ah2lw/here_is_joseph_smiths_letter_to_newel_k_whitne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richkelsey.org/1826_trial_testimonies.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fairlds.org/fair-conferences/2006-fair-conference/2006-legal-trials-of-the-prophet-joseph-smiths-life-in-cour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5bJournal%20of%20Wandle%20Mace,%20typescript,%20Harold%20B.%20Lee%20Library,%20BYU,%20pg.%2032.%5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fairmormon.org/Joseph_Smith/Occultism_and_magic/Mars_dagg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Honest Mormon Nuttiness</a:t>
            </a: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What happens when you finish the quote, apply the logic elsewhere, or use the full context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Finish the Quote-Plates</a:t>
            </a:r>
          </a:p>
        </p:txBody>
      </p:sp>
      <p:sp>
        <p:nvSpPr>
          <p:cNvPr id="139" name="Shape 139"/>
          <p:cNvSpPr txBox="1">
            <a:spLocks noGrp="1"/>
          </p:cNvSpPr>
          <p:nvPr>
            <p:ph type="body" idx="1"/>
          </p:nvPr>
        </p:nvSpPr>
        <p:spPr>
          <a:xfrm>
            <a:off x="457200" y="1600200"/>
            <a:ext cx="8229600" cy="496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26666"/>
              <a:buFont typeface="Arial"/>
              <a:buChar char="•"/>
            </a:pPr>
            <a:r>
              <a:rPr lang="en-US" sz="2500" b="0" i="0" u="sng" strike="noStrike" cap="none" baseline="0">
                <a:solidFill>
                  <a:schemeClr val="hlink"/>
                </a:solidFill>
                <a:latin typeface="Calibri"/>
                <a:ea typeface="Calibri"/>
                <a:cs typeface="Calibri"/>
                <a:sym typeface="Calibri"/>
                <a:hlinkClick r:id="rId3"/>
              </a:rPr>
              <a:t>Sally Chase</a:t>
            </a:r>
            <a:r>
              <a:rPr lang="en-US" sz="2500" b="0" i="0" u="none" strike="noStrike" cap="none" baseline="0">
                <a:solidFill>
                  <a:schemeClr val="dk1"/>
                </a:solidFill>
                <a:latin typeface="Calibri"/>
                <a:ea typeface="Calibri"/>
                <a:cs typeface="Calibri"/>
                <a:sym typeface="Calibri"/>
              </a:rPr>
              <a:t> in the Ensign is described as a wicked seer who attempted to take the plates</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Willard Chase was part of the treasure hunting group</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Joseph went to Willard to get the box he kept the plates in, promising him a portion of the revenue from the plates as payment </a:t>
            </a:r>
            <a:r>
              <a:rPr lang="en-US" sz="1300" b="0" i="0" u="none" strike="noStrike" cap="none" baseline="0">
                <a:solidFill>
                  <a:schemeClr val="dk1"/>
                </a:solidFill>
                <a:latin typeface="Calibri"/>
                <a:ea typeface="Calibri"/>
                <a:cs typeface="Calibri"/>
                <a:sym typeface="Calibri"/>
              </a:rPr>
              <a:t>(Willard Chase affidavit)</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Joseph obtained his first seerstone via Sally Chase, and his second from that first seerstone </a:t>
            </a:r>
            <a:r>
              <a:rPr lang="en-US" sz="1700" b="0" i="0" u="none" strike="noStrike" cap="none" baseline="0">
                <a:solidFill>
                  <a:schemeClr val="dk1"/>
                </a:solidFill>
                <a:latin typeface="Calibri"/>
                <a:ea typeface="Calibri"/>
                <a:cs typeface="Calibri"/>
                <a:sym typeface="Calibri"/>
              </a:rPr>
              <a:t>(The Refiner’s Fire: The Making of Mormon Cosmology, 1644-1844 p. 151-152)</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Samuel Lawrence is only mentioned in trying to steal the plates, but Joseph took him to the hill Commorah in 1825, he was the first person to see the Nephite interpreters with the plates</a:t>
            </a:r>
          </a:p>
          <a:p>
            <a:endParaRPr lang="en-US" sz="2500" b="0" i="0" u="none" strike="noStrike" cap="none" baseline="0">
              <a:solidFill>
                <a:schemeClr val="dk1"/>
              </a:solidFill>
              <a:latin typeface="Calibri"/>
              <a:ea typeface="Calibri"/>
              <a:cs typeface="Calibri"/>
              <a:sym typeface="Calibri"/>
            </a:endParaRPr>
          </a:p>
          <a:p>
            <a:endParaRPr lang="en-US" sz="25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Nutty Statistics- Polygamy</a:t>
            </a:r>
          </a:p>
        </p:txBody>
      </p:sp>
      <p:sp>
        <p:nvSpPr>
          <p:cNvPr id="145" name="Shape 145"/>
          <p:cNvSpPr txBox="1">
            <a:spLocks noGrp="1"/>
          </p:cNvSpPr>
          <p:nvPr>
            <p:ph type="body" idx="1"/>
          </p:nvPr>
        </p:nvSpPr>
        <p:spPr>
          <a:xfrm>
            <a:off x="457200" y="1600200"/>
            <a:ext cx="8229600" cy="50903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Todd Compton (FAIR) says Fanny Alger occurred in 1832.  Eliza R. Snow says the wedding occurred in 1836 as per Brian Hale’s (FAIR) book citing Joseph F. Smith’s notes.  This leads FAIR to concludes she was a legitimate wife ( Sex 4 years before wedding, no problem)</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Joseph Smith married 1 woman every 25 days during Nauvoo (With 6 month break after Sarah Pratt)</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Two Fatherless sisters, one who testified he had sex with her in a bed once, but not only sex once</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11 were previously married, 5 were married to the 12 (two did not go through with it)</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11 were teenagers</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FAIR argues that 14 year old </a:t>
            </a:r>
            <a:r>
              <a:rPr lang="en-US" sz="2000" b="0" i="0" u="sng" strike="noStrike" cap="none" baseline="0">
                <a:solidFill>
                  <a:schemeClr val="hlink"/>
                </a:solidFill>
                <a:latin typeface="Calibri"/>
                <a:ea typeface="Calibri"/>
                <a:cs typeface="Calibri"/>
                <a:sym typeface="Calibri"/>
                <a:hlinkClick r:id="rId3"/>
              </a:rPr>
              <a:t>Helen Mar Kimball </a:t>
            </a:r>
            <a:r>
              <a:rPr lang="en-US" sz="2000" b="0" i="0" u="none" strike="noStrike" cap="none" baseline="0">
                <a:solidFill>
                  <a:schemeClr val="dk1"/>
                </a:solidFill>
                <a:latin typeface="Calibri"/>
                <a:ea typeface="Calibri"/>
                <a:cs typeface="Calibri"/>
                <a:sym typeface="Calibri"/>
              </a:rPr>
              <a:t>there was no sex involved.  </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Orson Hyde left in 1841 for his mission.  In 1843 She gave birth to a baby.  Joseph Smith took her as a plural wife in 1842.</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Lorenzo married 14 year old when 56, somehow is left out of the manual timeline</a:t>
            </a:r>
          </a:p>
          <a:p>
            <a:endParaRPr lang="en-US" sz="2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Zebadee Coultrin</a:t>
            </a:r>
          </a:p>
        </p:txBody>
      </p:sp>
      <p:sp>
        <p:nvSpPr>
          <p:cNvPr id="151" name="Shape 151"/>
          <p:cNvSpPr txBox="1">
            <a:spLocks noGrp="1"/>
          </p:cNvSpPr>
          <p:nvPr>
            <p:ph type="body" idx="1"/>
          </p:nvPr>
        </p:nvSpPr>
        <p:spPr>
          <a:xfrm>
            <a:off x="457199" y="1349300"/>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First seven presidents of the Seventy</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Second counselor in the Kirtland Stake</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Ordained a patriarch by John Taylor in 1873</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Died Faithful at 83</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Called on mission in D&amp;C 52:29</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Mentioned in </a:t>
            </a:r>
            <a:r>
              <a:rPr lang="en-US" sz="1500" b="0" i="0" u="sng" strike="noStrike" cap="none" baseline="0">
                <a:solidFill>
                  <a:schemeClr val="hlink"/>
                </a:solidFill>
                <a:latin typeface="Calibri"/>
                <a:ea typeface="Calibri"/>
                <a:cs typeface="Calibri"/>
                <a:sym typeface="Calibri"/>
                <a:hlinkClick r:id="rId3"/>
              </a:rPr>
              <a:t>Ensign</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 </a:t>
            </a:r>
            <a:r>
              <a:rPr lang="en-US" sz="1500" b="0" i="0" u="sng" strike="noStrike" cap="none" baseline="0">
                <a:solidFill>
                  <a:schemeClr val="hlink"/>
                </a:solidFill>
                <a:latin typeface="Calibri"/>
                <a:ea typeface="Calibri"/>
                <a:cs typeface="Calibri"/>
                <a:sym typeface="Calibri"/>
                <a:hlinkClick r:id="rId4"/>
              </a:rPr>
              <a:t>”the Savior had appeared during a meeting two or three weeks after the organization of the original School of the Prophets in Kirtland. He passed through the room without speaking, and Joseph Smith identified the holy visitor: ‘That is Jesus, the Son of God, our elder brother.’”</a:t>
            </a:r>
          </a:p>
          <a:p>
            <a:pPr marL="342900" marR="0" lvl="0" indent="-342900" algn="l" rtl="0">
              <a:spcBef>
                <a:spcPts val="640"/>
              </a:spcBef>
              <a:buClr>
                <a:schemeClr val="dk1"/>
              </a:buClr>
              <a:buSzPct val="211111"/>
              <a:buFont typeface="Arial"/>
              <a:buChar char="•"/>
            </a:pPr>
            <a:r>
              <a:rPr lang="en-US" sz="1500" b="0" i="0" u="sng" strike="noStrike" cap="none" baseline="0">
                <a:solidFill>
                  <a:schemeClr val="hlink"/>
                </a:solidFill>
                <a:latin typeface="Calibri"/>
                <a:ea typeface="Calibri"/>
                <a:cs typeface="Calibri"/>
                <a:sym typeface="Calibri"/>
                <a:hlinkClick r:id="rId5"/>
              </a:rPr>
              <a:t>What they didn’t say</a:t>
            </a:r>
            <a:r>
              <a:rPr lang="en-US" sz="1500" b="0" i="0" u="none" strike="noStrike" cap="none" baseline="0">
                <a:solidFill>
                  <a:schemeClr val="dk1"/>
                </a:solidFill>
                <a:latin typeface="Calibri"/>
                <a:ea typeface="Calibri"/>
                <a:cs typeface="Calibri"/>
                <a:sym typeface="Calibri"/>
              </a:rPr>
              <a:t>:</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Joseph, stepped between Brothers Cowdery, and Coltrin and taking them by the arm, said, "lets take a walk … then said, "Let us pray." They all three prayed in turn--Joseph, Oliver and Zebedee. Bro. Joseph then said, "now brethren we will see some visions." Joseph lay down on the ground on his back and stretched out his arms and the two brethren lay on them. The heavens gradually opened, and they saw a golden throne, on a circular foundation, something like a light house, and on the throne </a:t>
            </a:r>
            <a:r>
              <a:rPr lang="en-US" sz="1500" b="1" i="0" u="none" strike="noStrike" cap="none" baseline="0">
                <a:solidFill>
                  <a:schemeClr val="dk1"/>
                </a:solidFill>
                <a:latin typeface="Calibri"/>
                <a:ea typeface="Calibri"/>
                <a:cs typeface="Calibri"/>
                <a:sym typeface="Calibri"/>
              </a:rPr>
              <a:t>were two aged personages, having white hair, and clothed in white garments. They were the two most beautiful and perfect specimens of mankind he ever saw. Joseph said, They are our first parents, Adam and Eve. Adam was a large broad shouldered man, and Eve as a woman, was as large in proportion.</a:t>
            </a:r>
          </a:p>
          <a:p>
            <a:pPr marL="342900" marR="0" lvl="0" indent="-342900" algn="l" rtl="0">
              <a:spcBef>
                <a:spcPts val="640"/>
              </a:spcBef>
              <a:buClr>
                <a:schemeClr val="dk1"/>
              </a:buClr>
              <a:buSzPct val="211111"/>
              <a:buFont typeface="Arial"/>
              <a:buChar char="•"/>
            </a:pPr>
            <a:r>
              <a:rPr lang="en-US" sz="1500" b="0" i="0" u="none" strike="noStrike" cap="none" baseline="0">
                <a:solidFill>
                  <a:schemeClr val="dk1"/>
                </a:solidFill>
                <a:latin typeface="Calibri"/>
                <a:ea typeface="Calibri"/>
                <a:cs typeface="Calibri"/>
                <a:sym typeface="Calibri"/>
              </a:rPr>
              <a:t>An original source of Joseph Smith teaching “Adam is God” if you review all the related quotes</a:t>
            </a:r>
          </a:p>
          <a:p>
            <a:endParaRPr lang="en-US" sz="15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US"/>
              <a:t>(Min)imum Nuttiness</a:t>
            </a:r>
          </a:p>
        </p:txBody>
      </p:sp>
      <p:sp>
        <p:nvSpPr>
          <p:cNvPr id="157" name="Shape 157"/>
          <p:cNvSpPr/>
          <p:nvPr/>
        </p:nvSpPr>
        <p:spPr>
          <a:xfrm>
            <a:off x="693623" y="1382352"/>
            <a:ext cx="4267480" cy="5263207"/>
          </a:xfrm>
          <a:prstGeom prst="rect">
            <a:avLst/>
          </a:prstGeom>
          <a:blipFill>
            <a:blip r:embed="rId3"/>
            <a:stretch>
              <a:fillRect/>
            </a:stretch>
          </a:blipFill>
          <a:ln>
            <a:noFill/>
          </a:ln>
        </p:spPr>
      </p:sp>
      <p:sp>
        <p:nvSpPr>
          <p:cNvPr id="158" name="Shape 158"/>
          <p:cNvSpPr/>
          <p:nvPr/>
        </p:nvSpPr>
        <p:spPr>
          <a:xfrm>
            <a:off x="6010325" y="3840108"/>
            <a:ext cx="2363230" cy="2451993"/>
          </a:xfrm>
          <a:prstGeom prst="rect">
            <a:avLst/>
          </a:prstGeom>
          <a:blipFill>
            <a:blip r:embed="rId4"/>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Future Nuttiness</a:t>
            </a:r>
          </a:p>
        </p:txBody>
      </p:sp>
      <p:sp>
        <p:nvSpPr>
          <p:cNvPr id="164" name="Shape 16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Crossdressing GA’s</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Gay Patriarch’s</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Harold B. Lee’s Religion</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David Whitmer, second prophet of the restoration, was right</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Joseph Smith III and Hinkley’s dirty little secret</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John W. Taylor, the faithful Scandal</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George Q. Cannon and a quarter Million Dollars</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J. Golden Kimball and a man with a dream</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Bowie Knives in the temple</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Razor blades, throats and temple oaths</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King Follec Discorse (rings and things)</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Rocky Mountains over a barrel</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White horses and civil wars</a:t>
            </a:r>
          </a:p>
          <a:p>
            <a:endParaRPr lang="en-US" sz="22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Mithryn</a:t>
            </a:r>
          </a:p>
        </p:txBody>
      </p:sp>
      <p:sp>
        <p:nvSpPr>
          <p:cNvPr id="170" name="Shape 17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Exmormon.reddit.com</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ExploringMormonism.com</a:t>
            </a:r>
          </a:p>
          <a:p>
            <a:pPr marL="342900" marR="0" lvl="0" indent="-342900" algn="l" rtl="0">
              <a:spcBef>
                <a:spcPts val="640"/>
              </a:spcBef>
              <a:buClr>
                <a:schemeClr val="dk1"/>
              </a:buClr>
              <a:buSzPct val="98958"/>
              <a:buFont typeface="Arial"/>
              <a:buChar char="•"/>
            </a:pPr>
            <a:r>
              <a:rPr lang="en-US"/>
              <a:t>Mormons and Conspiracy (Working title)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609600" y="304800"/>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What is Nutty History?</a:t>
            </a:r>
          </a:p>
        </p:txBody>
      </p:sp>
      <p:sp>
        <p:nvSpPr>
          <p:cNvPr id="87" name="Shape 87"/>
          <p:cNvSpPr txBox="1">
            <a:spLocks noGrp="1"/>
          </p:cNvSpPr>
          <p:nvPr>
            <p:ph type="subTitle" idx="1"/>
          </p:nvPr>
        </p:nvSpPr>
        <p:spPr>
          <a:xfrm>
            <a:off x="1371600" y="3352800"/>
            <a:ext cx="6400799" cy="2819400"/>
          </a:xfrm>
          <a:prstGeom prst="rect">
            <a:avLst/>
          </a:prstGeom>
          <a:noFill/>
          <a:ln>
            <a:noFill/>
          </a:ln>
        </p:spPr>
        <p:txBody>
          <a:bodyPr lIns="91425" tIns="45700" rIns="91425" bIns="45700" anchor="t" anchorCtr="0">
            <a:noAutofit/>
          </a:bodyPr>
          <a:lstStyle/>
          <a:p>
            <a:pPr marL="0" marR="0" lvl="0" indent="0" algn="l" rtl="0">
              <a:spcBef>
                <a:spcPts val="640"/>
              </a:spcBef>
              <a:buClr>
                <a:srgbClr val="888888"/>
              </a:buClr>
              <a:buSzPct val="25000"/>
              <a:buFont typeface="Calibri"/>
              <a:buNone/>
            </a:pPr>
            <a:r>
              <a:rPr lang="en-US" sz="2500" b="1" i="0" u="none" strike="noStrike" cap="none" baseline="0" dirty="0">
                <a:solidFill>
                  <a:srgbClr val="888888"/>
                </a:solidFill>
                <a:latin typeface="Calibri"/>
                <a:ea typeface="Calibri"/>
                <a:cs typeface="Calibri"/>
                <a:sym typeface="Calibri"/>
              </a:rPr>
              <a:t>Anti-Mormon- </a:t>
            </a:r>
            <a:r>
              <a:rPr lang="en-US" sz="2500" b="0" i="0" u="none" strike="noStrike" cap="none" baseline="0" dirty="0">
                <a:solidFill>
                  <a:srgbClr val="888888"/>
                </a:solidFill>
                <a:latin typeface="Calibri"/>
                <a:ea typeface="Calibri"/>
                <a:cs typeface="Calibri"/>
                <a:sym typeface="Calibri"/>
              </a:rPr>
              <a:t>Making things up or skewing events to hurt the Church</a:t>
            </a:r>
          </a:p>
          <a:p>
            <a:pPr marL="0" marR="0" lvl="0" indent="0" algn="l" rtl="0">
              <a:spcBef>
                <a:spcPts val="640"/>
              </a:spcBef>
              <a:buClr>
                <a:srgbClr val="888888"/>
              </a:buClr>
              <a:buSzPct val="25000"/>
              <a:buFont typeface="Calibri"/>
              <a:buNone/>
            </a:pPr>
            <a:r>
              <a:rPr lang="en-US" sz="2500" b="1" i="0" u="none" strike="noStrike" cap="none" baseline="0" dirty="0">
                <a:solidFill>
                  <a:srgbClr val="888888"/>
                </a:solidFill>
                <a:latin typeface="Calibri"/>
                <a:ea typeface="Calibri"/>
                <a:cs typeface="Calibri"/>
                <a:sym typeface="Calibri"/>
              </a:rPr>
              <a:t>Pro-Mormon- </a:t>
            </a:r>
            <a:r>
              <a:rPr lang="en-US" sz="2500" b="0" i="0" u="none" strike="noStrike" cap="none" baseline="0" dirty="0">
                <a:solidFill>
                  <a:srgbClr val="888888"/>
                </a:solidFill>
                <a:latin typeface="Calibri"/>
                <a:ea typeface="Calibri"/>
                <a:cs typeface="Calibri"/>
                <a:sym typeface="Calibri"/>
              </a:rPr>
              <a:t>Making things up or skewing events </a:t>
            </a:r>
            <a:r>
              <a:rPr lang="en-US" sz="2500" b="0" i="0" u="none" strike="noStrike" cap="none" baseline="0">
                <a:solidFill>
                  <a:srgbClr val="888888"/>
                </a:solidFill>
                <a:latin typeface="Calibri"/>
                <a:ea typeface="Calibri"/>
                <a:cs typeface="Calibri"/>
                <a:sym typeface="Calibri"/>
              </a:rPr>
              <a:t>to </a:t>
            </a:r>
            <a:r>
              <a:rPr lang="en-US" sz="2500" b="0" i="0" u="none" strike="noStrike" cap="none" baseline="0" smtClean="0">
                <a:solidFill>
                  <a:srgbClr val="888888"/>
                </a:solidFill>
                <a:latin typeface="Calibri"/>
                <a:ea typeface="Calibri"/>
                <a:cs typeface="Calibri"/>
                <a:sym typeface="Calibri"/>
              </a:rPr>
              <a:t>help </a:t>
            </a:r>
            <a:r>
              <a:rPr lang="en-US" sz="2500" b="0" i="0" u="none" strike="noStrike" cap="none" baseline="0" dirty="0">
                <a:solidFill>
                  <a:srgbClr val="888888"/>
                </a:solidFill>
                <a:latin typeface="Calibri"/>
                <a:ea typeface="Calibri"/>
                <a:cs typeface="Calibri"/>
                <a:sym typeface="Calibri"/>
              </a:rPr>
              <a:t>the church</a:t>
            </a:r>
          </a:p>
          <a:p>
            <a:pPr marL="0" marR="0" lvl="0" indent="0" algn="l" rtl="0">
              <a:spcBef>
                <a:spcPts val="640"/>
              </a:spcBef>
              <a:buClr>
                <a:srgbClr val="888888"/>
              </a:buClr>
              <a:buSzPct val="25000"/>
              <a:buFont typeface="Calibri"/>
              <a:buNone/>
            </a:pPr>
            <a:r>
              <a:rPr lang="en-US" sz="2500" b="1" i="0" u="none" strike="noStrike" cap="none" baseline="0" dirty="0">
                <a:solidFill>
                  <a:srgbClr val="888888"/>
                </a:solidFill>
                <a:latin typeface="Calibri"/>
                <a:ea typeface="Calibri"/>
                <a:cs typeface="Calibri"/>
                <a:sym typeface="Calibri"/>
              </a:rPr>
              <a:t>History- </a:t>
            </a:r>
            <a:r>
              <a:rPr lang="en-US" sz="2500" b="0" i="0" u="none" strike="noStrike" cap="none" baseline="0" dirty="0">
                <a:solidFill>
                  <a:srgbClr val="888888"/>
                </a:solidFill>
                <a:latin typeface="Calibri"/>
                <a:ea typeface="Calibri"/>
                <a:cs typeface="Calibri"/>
                <a:sym typeface="Calibri"/>
              </a:rPr>
              <a:t>What actually happened</a:t>
            </a:r>
          </a:p>
          <a:p>
            <a:pPr marL="0" marR="0" lvl="0" indent="0" algn="l" rtl="0">
              <a:spcBef>
                <a:spcPts val="640"/>
              </a:spcBef>
              <a:buClr>
                <a:srgbClr val="888888"/>
              </a:buClr>
              <a:buSzPct val="25000"/>
              <a:buFont typeface="Calibri"/>
              <a:buNone/>
            </a:pPr>
            <a:r>
              <a:rPr lang="en-US" sz="2500" b="1" i="0" u="none" strike="noStrike" cap="none" baseline="0" dirty="0">
                <a:solidFill>
                  <a:srgbClr val="888888"/>
                </a:solidFill>
                <a:latin typeface="Calibri"/>
                <a:ea typeface="Calibri"/>
                <a:cs typeface="Calibri"/>
                <a:sym typeface="Calibri"/>
              </a:rPr>
              <a:t>Nutty History- </a:t>
            </a:r>
            <a:r>
              <a:rPr lang="en-US" sz="2500" b="0" i="0" u="none" strike="noStrike" cap="none" baseline="0" dirty="0">
                <a:solidFill>
                  <a:srgbClr val="888888"/>
                </a:solidFill>
                <a:latin typeface="Calibri"/>
                <a:ea typeface="Calibri"/>
                <a:cs typeface="Calibri"/>
                <a:sym typeface="Calibri"/>
              </a:rPr>
              <a:t>What actually happened, but not fully represented (It was too nutty to share</a:t>
            </a:r>
          </a:p>
        </p:txBody>
      </p:sp>
      <p:sp>
        <p:nvSpPr>
          <p:cNvPr id="88" name="Shape 88"/>
          <p:cNvSpPr txBox="1"/>
          <p:nvPr/>
        </p:nvSpPr>
        <p:spPr>
          <a:xfrm>
            <a:off x="228600" y="1905000"/>
            <a:ext cx="8839199" cy="923329"/>
          </a:xfrm>
          <a:prstGeom prst="rect">
            <a:avLst/>
          </a:prstGeom>
          <a:noFill/>
          <a:ln>
            <a:noFill/>
          </a:ln>
        </p:spPr>
        <p:txBody>
          <a:bodyPr lIns="91425" tIns="45700" rIns="91425" bIns="45700" anchor="t" anchorCtr="0">
            <a:noAutofit/>
          </a:bodyPr>
          <a:lstStyle/>
          <a:p>
            <a:pPr marL="0" marR="0" lvl="0" indent="0" algn="l" rtl="0">
              <a:buSzPct val="25000"/>
              <a:buNone/>
            </a:pPr>
            <a:r>
              <a:rPr lang="en-US" sz="1800" b="0" i="0" u="none" strike="noStrike" cap="none" baseline="0">
                <a:solidFill>
                  <a:schemeClr val="dk1"/>
                </a:solidFill>
                <a:latin typeface="Calibri"/>
                <a:ea typeface="Calibri"/>
                <a:cs typeface="Calibri"/>
                <a:sym typeface="Calibri"/>
              </a:rPr>
              <a:t>"Well, we have nothing to hide. Our history is an open book. They may find what they are looking for, but the fact is the history of the church is clear and open and leads to faith and strength and virtues." -</a:t>
            </a:r>
            <a:r>
              <a:rPr lang="en-US" sz="1800" b="0" i="0" u="sng" strike="noStrike" cap="none" baseline="0">
                <a:solidFill>
                  <a:schemeClr val="hlink"/>
                </a:solidFill>
                <a:latin typeface="Calibri"/>
                <a:ea typeface="Calibri"/>
                <a:cs typeface="Calibri"/>
                <a:sym typeface="Calibri"/>
                <a:hlinkClick r:id="rId3"/>
              </a:rPr>
              <a:t>Gordon B. Hinkley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94456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Antimormon vs. Uncomfortable Mormon</a:t>
            </a:r>
          </a:p>
        </p:txBody>
      </p:sp>
      <p:sp>
        <p:nvSpPr>
          <p:cNvPr id="94" name="Shape 94"/>
          <p:cNvSpPr txBox="1">
            <a:spLocks noGrp="1"/>
          </p:cNvSpPr>
          <p:nvPr>
            <p:ph type="body" idx="1"/>
          </p:nvPr>
        </p:nvSpPr>
        <p:spPr>
          <a:xfrm>
            <a:off x="457200" y="1600200"/>
            <a:ext cx="6019799" cy="20574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Saturday’s Warrior- </a:t>
            </a:r>
            <a:r>
              <a:rPr lang="en-US" sz="2000" b="0" i="0" u="sng" strike="noStrike" cap="none" baseline="0">
                <a:solidFill>
                  <a:schemeClr val="hlink"/>
                </a:solidFill>
                <a:latin typeface="Calibri"/>
                <a:ea typeface="Calibri"/>
                <a:cs typeface="Calibri"/>
                <a:sym typeface="Calibri"/>
                <a:hlinkClick r:id="rId3"/>
              </a:rPr>
              <a:t>http://www.exploringmormonism.com/?p=602</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Inaccurate doctrine (Life begins at birth, After death we return to the pre existence, Pre-selected Love interests, etc.)</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Feels good, appeals to mormon sensibilities</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Widespread, shown at firesides, FHE, Youth activities for years</a:t>
            </a:r>
          </a:p>
        </p:txBody>
      </p:sp>
      <p:sp>
        <p:nvSpPr>
          <p:cNvPr id="95" name="Shape 95"/>
          <p:cNvSpPr/>
          <p:nvPr/>
        </p:nvSpPr>
        <p:spPr>
          <a:xfrm>
            <a:off x="6477000" y="762000"/>
            <a:ext cx="2438400" cy="3930609"/>
          </a:xfrm>
          <a:prstGeom prst="rect">
            <a:avLst/>
          </a:prstGeom>
          <a:blipFill>
            <a:blip r:embed="rId4"/>
            <a:stretch>
              <a:fillRect/>
            </a:stretch>
          </a:blipFill>
        </p:spPr>
      </p:sp>
      <p:sp>
        <p:nvSpPr>
          <p:cNvPr id="96" name="Shape 96"/>
          <p:cNvSpPr/>
          <p:nvPr/>
        </p:nvSpPr>
        <p:spPr>
          <a:xfrm>
            <a:off x="206732" y="3733800"/>
            <a:ext cx="2841267" cy="2823262"/>
          </a:xfrm>
          <a:prstGeom prst="rect">
            <a:avLst/>
          </a:prstGeom>
          <a:blipFill>
            <a:blip r:embed="rId5"/>
            <a:stretch>
              <a:fillRect/>
            </a:stretch>
          </a:blipFill>
        </p:spPr>
      </p:sp>
      <p:sp>
        <p:nvSpPr>
          <p:cNvPr id="97" name="Shape 97"/>
          <p:cNvSpPr txBox="1"/>
          <p:nvPr/>
        </p:nvSpPr>
        <p:spPr>
          <a:xfrm>
            <a:off x="3124200" y="4692610"/>
            <a:ext cx="6019799" cy="20574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Book of Mormon Musical</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Accurate doctrine (Standing up to warlords, divine revelation, given the words to speak the very minute they need it, Gathering to Zion)</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Coarse, uncomfortable (Brigham Young, “I shit on your congress”)</a:t>
            </a:r>
          </a:p>
          <a:p>
            <a:pPr marL="742950" marR="0" lvl="1" indent="-285750" algn="l" rtl="0">
              <a:spcBef>
                <a:spcPts val="320"/>
              </a:spcBef>
              <a:buClr>
                <a:schemeClr val="dk1"/>
              </a:buClr>
              <a:buSzPct val="98958"/>
              <a:buFont typeface="Arial"/>
              <a:buChar char="•"/>
            </a:pPr>
            <a:r>
              <a:rPr lang="en-US" sz="1600" b="0" i="0" u="none" strike="noStrike" cap="none" baseline="0">
                <a:solidFill>
                  <a:schemeClr val="dk1"/>
                </a:solidFill>
                <a:latin typeface="Calibri"/>
                <a:ea typeface="Calibri"/>
                <a:cs typeface="Calibri"/>
                <a:sym typeface="Calibri"/>
              </a:rPr>
              <a:t>Points out the silliness in literal belief</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Dousing Rods</a:t>
            </a:r>
          </a:p>
        </p:txBody>
      </p:sp>
      <p:sp>
        <p:nvSpPr>
          <p:cNvPr id="103" name="Shape 103"/>
          <p:cNvSpPr txBox="1">
            <a:spLocks noGrp="1"/>
          </p:cNvSpPr>
          <p:nvPr>
            <p:ph type="body" idx="1"/>
          </p:nvPr>
        </p:nvSpPr>
        <p:spPr>
          <a:xfrm>
            <a:off x="457200" y="1349300"/>
            <a:ext cx="8229600" cy="53415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1835 copy of Book of Commandments says that Oliver Cowdery had “power of the Rod”- changed to “rod of Aaron”</a:t>
            </a:r>
          </a:p>
          <a:p>
            <a:pPr marL="342900" marR="0" lvl="0" indent="-342900" algn="l" rtl="0">
              <a:spcBef>
                <a:spcPts val="400"/>
              </a:spcBef>
              <a:buClr>
                <a:schemeClr val="dk1"/>
              </a:buClr>
              <a:buSzPct val="117647"/>
              <a:buFont typeface="Arial"/>
              <a:buChar char="•"/>
            </a:pPr>
            <a:r>
              <a:rPr lang="en-US" sz="1700" b="0" i="0" u="sng" strike="noStrike" cap="none" baseline="0">
                <a:solidFill>
                  <a:schemeClr val="hlink"/>
                </a:solidFill>
                <a:latin typeface="Calibri"/>
                <a:ea typeface="Calibri"/>
                <a:cs typeface="Calibri"/>
                <a:sym typeface="Calibri"/>
                <a:hlinkClick r:id="rId3"/>
              </a:rPr>
              <a:t>http://www.mormonthink.com/rodofaaron.htm</a:t>
            </a:r>
          </a:p>
          <a:p>
            <a:pPr marL="342900" marR="0" lvl="0" indent="-342900" algn="l" rtl="0">
              <a:spcBef>
                <a:spcPts val="400"/>
              </a:spcBef>
              <a:buClr>
                <a:schemeClr val="dk1"/>
              </a:buClr>
              <a:buSzPct val="117647"/>
              <a:buFont typeface="Arial"/>
              <a:buChar char="•"/>
            </a:pPr>
            <a:r>
              <a:rPr lang="en-US" sz="1700" b="0" i="0" u="none" strike="noStrike" cap="none" baseline="0">
                <a:solidFill>
                  <a:schemeClr val="dk1"/>
                </a:solidFill>
                <a:latin typeface="Calibri"/>
                <a:ea typeface="Calibri"/>
                <a:cs typeface="Calibri"/>
                <a:sym typeface="Calibri"/>
              </a:rPr>
              <a:t>FAIR/FARMS response- </a:t>
            </a:r>
            <a:r>
              <a:rPr lang="en-US" sz="1800" u="sng">
                <a:solidFill>
                  <a:schemeClr val="hlink"/>
                </a:solidFill>
                <a:latin typeface="Arial"/>
                <a:ea typeface="Arial"/>
                <a:cs typeface="Arial"/>
                <a:sym typeface="Arial"/>
                <a:hlinkClick r:id="rId4"/>
              </a:rPr>
              <a:t>The reference was later changed to the "gift of Aaron," but we can only speculate as to the exact reason why.</a:t>
            </a:r>
            <a:r>
              <a:rPr lang="en-US" sz="1800">
                <a:solidFill>
                  <a:srgbClr val="000000"/>
                </a:solidFill>
                <a:latin typeface="Arial"/>
                <a:ea typeface="Arial"/>
                <a:cs typeface="Arial"/>
                <a:sym typeface="Arial"/>
              </a:rPr>
              <a:t> </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Father Smith consecrated dousing rods in the kirtland temple before a treasure hunt in 1836</a:t>
            </a:r>
            <a:r>
              <a:rPr lang="en-US"/>
              <a:t> </a:t>
            </a:r>
            <a:r>
              <a:rPr lang="en-US" sz="1800"/>
              <a:t>(</a:t>
            </a:r>
            <a:r>
              <a:rPr lang="en-US" sz="1600" b="0" i="0" u="none" strike="noStrike" cap="none" baseline="0">
                <a:solidFill>
                  <a:schemeClr val="dk1"/>
                </a:solidFill>
                <a:latin typeface="Calibri"/>
                <a:ea typeface="Calibri"/>
                <a:cs typeface="Calibri"/>
                <a:sym typeface="Calibri"/>
              </a:rPr>
              <a:t>Quinn, D. Michael, The Mormon Hierarchy: Origins of Power, Appendix 7: Selected Chronology of the Church of Jesus Christ of Latter-day Saints)</a:t>
            </a:r>
          </a:p>
          <a:p>
            <a:pPr marL="342900" marR="0" lvl="0" indent="-342900" algn="l" rtl="0">
              <a:spcBef>
                <a:spcPts val="620"/>
              </a:spcBef>
              <a:buClr>
                <a:schemeClr val="dk1"/>
              </a:buClr>
              <a:buSzPct val="114197"/>
              <a:buFont typeface="Arial"/>
              <a:buChar char="•"/>
            </a:pPr>
            <a:r>
              <a:rPr lang="en-US" sz="2650" b="0" i="0" u="none" strike="noStrike" cap="none" baseline="0">
                <a:solidFill>
                  <a:schemeClr val="dk1"/>
                </a:solidFill>
                <a:latin typeface="Calibri"/>
                <a:ea typeface="Calibri"/>
                <a:cs typeface="Calibri"/>
                <a:sym typeface="Calibri"/>
              </a:rPr>
              <a:t>Coffins turned into canes for the 12</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Oliver Cowdery’s rod- turned into Brigham’s Cane</a:t>
            </a:r>
          </a:p>
          <a:p>
            <a:pPr marL="342900" marR="0" lvl="0" indent="-342900" algn="l" rtl="0">
              <a:spcBef>
                <a:spcPts val="380"/>
              </a:spcBef>
              <a:buClr>
                <a:schemeClr val="dk1"/>
              </a:buClr>
              <a:buSzPct val="119791"/>
              <a:buFont typeface="Arial"/>
              <a:buChar char="•"/>
            </a:pPr>
            <a:r>
              <a:rPr lang="en-US" sz="1600" b="0" i="0" u="sng" strike="noStrike" cap="none" baseline="0">
                <a:solidFill>
                  <a:schemeClr val="hlink"/>
                </a:solidFill>
                <a:latin typeface="Calibri"/>
                <a:ea typeface="Calibri"/>
                <a:cs typeface="Calibri"/>
                <a:sym typeface="Calibri"/>
                <a:hlinkClick r:id="rId5"/>
              </a:rPr>
              <a:t>http://www.reddit.com/r/exmormon/comments/vdzwd/may_have_to_pay_myself_50_second_source_for/</a:t>
            </a:r>
          </a:p>
          <a:p>
            <a:pPr marL="342900" marR="0" lvl="0" indent="-342900" algn="l" rtl="0">
              <a:spcBef>
                <a:spcPts val="380"/>
              </a:spcBef>
              <a:buClr>
                <a:schemeClr val="dk1"/>
              </a:buClr>
              <a:buSzPct val="119791"/>
              <a:buFont typeface="Arial"/>
              <a:buChar char="•"/>
            </a:pPr>
            <a:r>
              <a:rPr lang="en-US" sz="1600" b="0" i="0" u="sng" strike="noStrike" cap="none" baseline="0">
                <a:solidFill>
                  <a:schemeClr val="hlink"/>
                </a:solidFill>
                <a:latin typeface="Calibri"/>
                <a:ea typeface="Calibri"/>
                <a:cs typeface="Calibri"/>
                <a:sym typeface="Calibri"/>
                <a:hlinkClick r:id="rId6"/>
              </a:rPr>
              <a:t>http://www.reddit.com/r/exmormon/comments/vaodz/the_hundredaire_challenge_up_to_350_for_grabs/</a:t>
            </a:r>
          </a:p>
          <a:p>
            <a:endParaRPr lang="en-US" sz="1600" b="0" i="0" u="sng" strike="noStrike" cap="none" baseline="0">
              <a:solidFill>
                <a:schemeClr val="hlink"/>
              </a:solidFill>
              <a:latin typeface="Calibri"/>
              <a:ea typeface="Calibri"/>
              <a:cs typeface="Calibri"/>
              <a:sym typeface="Calibri"/>
              <a:hlinkClick r:id="rId6"/>
            </a:endParaRPr>
          </a:p>
          <a:p>
            <a:endParaRPr lang="en-US" sz="1600" b="0" i="0" u="sng" strike="noStrike" cap="none" baseline="0">
              <a:solidFill>
                <a:schemeClr val="hlink"/>
              </a:solidFill>
              <a:latin typeface="Calibri"/>
              <a:ea typeface="Calibri"/>
              <a:cs typeface="Calibri"/>
              <a:sym typeface="Calibri"/>
              <a:hlinkClick r:id="rId6"/>
            </a:endParaRPr>
          </a:p>
          <a:p>
            <a:endParaRPr lang="en-US" sz="1600" b="0" i="0" u="sng" strike="noStrike" cap="none" baseline="0">
              <a:solidFill>
                <a:schemeClr val="hlink"/>
              </a:solidFill>
              <a:latin typeface="Calibri"/>
              <a:ea typeface="Calibri"/>
              <a:cs typeface="Calibri"/>
              <a:sym typeface="Calibri"/>
              <a:hlinkClick r:id="rId6"/>
            </a:endParaRPr>
          </a:p>
          <a:p>
            <a:endParaRPr lang="en-US" sz="1600" b="0" i="0" u="sng" strike="noStrike" cap="none" baseline="0">
              <a:solidFill>
                <a:schemeClr val="hlink"/>
              </a:solidFill>
              <a:latin typeface="Calibri"/>
              <a:ea typeface="Calibri"/>
              <a:cs typeface="Calibri"/>
              <a:sym typeface="Calibri"/>
              <a:hlinkClick r:id="rId6"/>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Arsenic and Old Men</a:t>
            </a:r>
          </a:p>
        </p:txBody>
      </p:sp>
      <p:sp>
        <p:nvSpPr>
          <p:cNvPr id="109" name="Shape 10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Samuel Smith (Joseph’s brother) was to succeed him.  He cried out that he was poisoned.  Hosea Stout (Chief of Navoo Police) was his nursemaid</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String of Arsenic poisoning in Nauvoo related to individuals who revealed polygamy (forthcoming)</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Brigham Young died with symptoms of Arsenic poisoning</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Wilford Woodruff and the </a:t>
            </a:r>
            <a:r>
              <a:rPr lang="en-US" sz="2950" b="0" i="0" u="sng" strike="noStrike" cap="none" baseline="0">
                <a:solidFill>
                  <a:schemeClr val="hlink"/>
                </a:solidFill>
                <a:latin typeface="Calibri"/>
                <a:ea typeface="Calibri"/>
                <a:cs typeface="Calibri"/>
                <a:sym typeface="Calibri"/>
                <a:hlinkClick r:id="rId3"/>
              </a:rPr>
              <a:t>Bohemian Club </a:t>
            </a:r>
            <a:r>
              <a:rPr lang="en-US" sz="2950" b="0" i="0" u="none" strike="noStrike" cap="none" baseline="0">
                <a:solidFill>
                  <a:schemeClr val="dk1"/>
                </a:solidFill>
                <a:latin typeface="Calibri"/>
                <a:ea typeface="Calibri"/>
                <a:cs typeface="Calibri"/>
                <a:sym typeface="Calibri"/>
              </a:rPr>
              <a:t>(</a:t>
            </a:r>
            <a:r>
              <a:rPr lang="en-US" sz="2950" b="0" i="0" u="sng" strike="noStrike" cap="none" baseline="0">
                <a:solidFill>
                  <a:schemeClr val="hlink"/>
                </a:solidFill>
                <a:latin typeface="Calibri"/>
                <a:ea typeface="Calibri"/>
                <a:cs typeface="Calibri"/>
                <a:sym typeface="Calibri"/>
                <a:hlinkClick r:id="rId4"/>
              </a:rPr>
              <a:t>Illuminati connection</a:t>
            </a:r>
            <a:r>
              <a:rPr lang="en-US" sz="2950" b="0" i="0" u="none" strike="noStrike" cap="none" baseline="0">
                <a:solidFill>
                  <a:schemeClr val="dk1"/>
                </a:solidFill>
                <a:latin typeface="Calibri"/>
                <a:ea typeface="Calibri"/>
                <a:cs typeface="Calibri"/>
                <a:sym typeface="Calibri"/>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Finish the quote- Principles</a:t>
            </a:r>
          </a:p>
        </p:txBody>
      </p:sp>
      <p:sp>
        <p:nvSpPr>
          <p:cNvPr id="115" name="Shape 115"/>
          <p:cNvSpPr txBox="1">
            <a:spLocks noGrp="1"/>
          </p:cNvSpPr>
          <p:nvPr>
            <p:ph type="body" idx="1"/>
          </p:nvPr>
        </p:nvSpPr>
        <p:spPr>
          <a:xfrm>
            <a:off x="457200" y="1251725"/>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“If there are any principles which have given me strength, and by which I have learned to live more truly a life of usefulness, it seems to me I could wish to impart this joy and strength to others; to tell them what the Gospel has been and is to me, ever since I embraced it and learned to live by its laws. A fresh revelation of the Spirit day by day, an unveiling of mysteries which before were dark, deep, unexplained and incomprehensible; a most implicit faith in a divine power, in infinite truth emanating from God the Father. – </a:t>
            </a:r>
            <a:r>
              <a:rPr lang="en-US" sz="2700" b="0" i="0" u="sng" strike="noStrike" cap="none" baseline="0">
                <a:solidFill>
                  <a:schemeClr val="hlink"/>
                </a:solidFill>
                <a:latin typeface="Calibri"/>
                <a:ea typeface="Calibri"/>
                <a:cs typeface="Calibri"/>
                <a:sym typeface="Calibri"/>
                <a:hlinkClick r:id="rId3"/>
              </a:rPr>
              <a:t>Elizabeth Ann Whitney</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Rewards offered to her father to marry her to </a:t>
            </a:r>
            <a:r>
              <a:rPr lang="en-US" sz="2700" b="0" i="0" u="sng" strike="noStrike" cap="none" baseline="0">
                <a:solidFill>
                  <a:schemeClr val="hlink"/>
                </a:solidFill>
                <a:latin typeface="Calibri"/>
                <a:ea typeface="Calibri"/>
                <a:cs typeface="Calibri"/>
                <a:sym typeface="Calibri"/>
                <a:hlinkClick r:id="rId4"/>
              </a:rPr>
              <a:t>Smith at age 17 </a:t>
            </a:r>
            <a:r>
              <a:rPr lang="en-US" sz="2700" b="0" i="0" u="none" strike="noStrike" cap="none" baseline="0">
                <a:solidFill>
                  <a:schemeClr val="dk1"/>
                </a:solidFill>
                <a:latin typeface="Calibri"/>
                <a:ea typeface="Calibri"/>
                <a:cs typeface="Calibri"/>
                <a:sym typeface="Calibri"/>
              </a:rPr>
              <a:t>(</a:t>
            </a:r>
            <a:r>
              <a:rPr lang="en-US" sz="2700" b="0" i="0" u="sng" strike="noStrike" cap="none" baseline="0">
                <a:solidFill>
                  <a:schemeClr val="hlink"/>
                </a:solidFill>
                <a:latin typeface="Calibri"/>
                <a:ea typeface="Calibri"/>
                <a:cs typeface="Calibri"/>
                <a:sym typeface="Calibri"/>
                <a:hlinkClick r:id="rId5"/>
              </a:rPr>
              <a:t>Statutory rape</a:t>
            </a:r>
            <a:r>
              <a:rPr lang="en-US" sz="2700" b="0" i="0" u="none" strike="noStrike" cap="none" baseline="0">
                <a:solidFill>
                  <a:schemeClr val="dk1"/>
                </a:solidFill>
                <a:latin typeface="Calibri"/>
                <a:ea typeface="Calibri"/>
                <a:cs typeface="Calibri"/>
                <a:sym typeface="Calibri"/>
              </a:rPr>
              <a: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Finish the Quote- Trial</a:t>
            </a:r>
          </a:p>
        </p:txBody>
      </p:sp>
      <p:sp>
        <p:nvSpPr>
          <p:cNvPr id="121" name="Shape 12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"if this court record is authentic it is the most damning evidence in existence against Joseph Smith.” – Hugh Nibley on 1826 trial</a:t>
            </a:r>
          </a:p>
          <a:p>
            <a:pPr marL="342900" marR="0" lvl="0" indent="-342900" algn="l" rtl="0">
              <a:spcBef>
                <a:spcPts val="640"/>
              </a:spcBef>
              <a:buClr>
                <a:schemeClr val="dk1"/>
              </a:buClr>
              <a:buSzPct val="98958"/>
              <a:buFont typeface="Arial"/>
              <a:buChar char="•"/>
            </a:pPr>
            <a:r>
              <a:rPr lang="en-US" sz="3200" b="0" i="0" u="sng" strike="noStrike" cap="none" baseline="0">
                <a:solidFill>
                  <a:schemeClr val="hlink"/>
                </a:solidFill>
                <a:latin typeface="Calibri"/>
                <a:ea typeface="Calibri"/>
                <a:cs typeface="Calibri"/>
                <a:sym typeface="Calibri"/>
                <a:hlinkClick r:id="rId3"/>
              </a:rPr>
              <a:t>http://richkelsey.org/1826_trial_testimonies.htm</a:t>
            </a:r>
            <a:r>
              <a:rPr lang="en-US" sz="3200" b="0" i="0" u="none" strike="noStrike" cap="none" baseline="0">
                <a:solidFill>
                  <a:schemeClr val="dk1"/>
                </a:solidFill>
                <a:latin typeface="Calibri"/>
                <a:ea typeface="Calibri"/>
                <a:cs typeface="Calibri"/>
                <a:sym typeface="Calibri"/>
              </a:rPr>
              <a:t> (including court record scanned in)</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FAIR/FARMS reply </a:t>
            </a:r>
            <a:r>
              <a:rPr lang="en-US" sz="3200" b="0" i="0" u="sng" strike="noStrike" cap="none" baseline="0">
                <a:solidFill>
                  <a:schemeClr val="hlink"/>
                </a:solidFill>
                <a:latin typeface="Calibri"/>
                <a:ea typeface="Calibri"/>
                <a:cs typeface="Calibri"/>
                <a:sym typeface="Calibri"/>
                <a:hlinkClick r:id="rId4"/>
              </a:rPr>
              <a:t>“He was found not guilty”</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Why would it be damning if found if he was not guilty?</a:t>
            </a:r>
          </a:p>
          <a:p>
            <a:endParaRPr lang="en-US"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1826 Trial- Animal killed</a:t>
            </a:r>
          </a:p>
        </p:txBody>
      </p:sp>
      <p:sp>
        <p:nvSpPr>
          <p:cNvPr id="127" name="Shape 12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Killed Sheep</a:t>
            </a:r>
          </a:p>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Killed black dog</a:t>
            </a:r>
            <a:br>
              <a:rPr lang="en-US" sz="1750" b="0" i="0" u="none" strike="noStrike" cap="none" baseline="0">
                <a:solidFill>
                  <a:schemeClr val="dk1"/>
                </a:solidFill>
                <a:latin typeface="Calibri"/>
                <a:ea typeface="Calibri"/>
                <a:cs typeface="Calibri"/>
                <a:sym typeface="Calibri"/>
              </a:rPr>
            </a:br>
            <a:r>
              <a:rPr lang="en-US" sz="1750" b="0" i="0" u="none" strike="noStrike" cap="none" baseline="0">
                <a:solidFill>
                  <a:schemeClr val="dk1"/>
                </a:solidFill>
                <a:latin typeface="Calibri"/>
                <a:ea typeface="Calibri"/>
                <a:cs typeface="Calibri"/>
                <a:sym typeface="Calibri"/>
              </a:rPr>
              <a:t>John C. Bennett remarked that Joseph told him to kill a sheep and use its entrails for repentence</a:t>
            </a:r>
          </a:p>
          <a:p>
            <a:pPr marL="742950" marR="0" lvl="1" indent="-285750" algn="l" rtl="0">
              <a:spcBef>
                <a:spcPts val="560"/>
              </a:spcBef>
              <a:buClr>
                <a:schemeClr val="dk1"/>
              </a:buClr>
              <a:buSzPct val="177083"/>
              <a:buFont typeface="Arial"/>
              <a:buChar char="•"/>
            </a:pPr>
            <a:r>
              <a:rPr lang="en-US" sz="1550" b="0" i="0" u="none" strike="noStrike" cap="none" baseline="0">
                <a:solidFill>
                  <a:schemeClr val="dk1"/>
                </a:solidFill>
                <a:latin typeface="Calibri"/>
                <a:ea typeface="Calibri"/>
                <a:cs typeface="Calibri"/>
                <a:sym typeface="Calibri"/>
              </a:rPr>
              <a:t>(FAIR remarks: "Thus even if one accepts these reports as accurate (rather than as malicious slander, satire, or village gossip)“</a:t>
            </a:r>
          </a:p>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 Joseph told them to go to Kirtland and cleanse and purify a certain room in the temple, that they must kill a lamb and offer a sacrifice unto the Lord which should prepare them to ordain Willard Richard a member of the Quorum of the Twelve Apostles.” </a:t>
            </a:r>
            <a:r>
              <a:rPr lang="en-US" sz="1750" b="0" i="0" u="sng" strike="noStrike" cap="none" baseline="0">
                <a:solidFill>
                  <a:schemeClr val="hlink"/>
                </a:solidFill>
                <a:latin typeface="Calibri"/>
                <a:ea typeface="Calibri"/>
                <a:cs typeface="Calibri"/>
                <a:sym typeface="Calibri"/>
                <a:hlinkClick r:id="rId3"/>
              </a:rPr>
              <a:t>-Wandle Mace</a:t>
            </a:r>
          </a:p>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[Speaking of the temple plan] Under the pulpit in the west end [Aaronic priesthood end] will be a place to offer sacrifices. There will be an altar prepared for that purpose so that when any sacrifices are to be offered, they should be offered there." [Journal of Wilford Woodruff, December 18, 1857</a:t>
            </a:r>
          </a:p>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"When we see a temple built right, there will be a place for the priests to enter and put on their robes, and offer up sacrifices, first for themselves, and then for the people." [Heber C. Kimball Journal, January 2, 1846. Cited in BYU Studies, Vol. 16, no. 3 (Sp 1976), p. 384.]</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Family Dagger</a:t>
            </a:r>
          </a:p>
        </p:txBody>
      </p:sp>
      <p:sp>
        <p:nvSpPr>
          <p:cNvPr id="133" name="Shape 13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Michael Quinn found a family dagger in Hyrum’s possession</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Drew in ground with dagger (</a:t>
            </a:r>
            <a:r>
              <a:rPr lang="en-US" sz="2950" b="0" i="0" u="sng" strike="noStrike" cap="none" baseline="0">
                <a:solidFill>
                  <a:schemeClr val="hlink"/>
                </a:solidFill>
                <a:latin typeface="Calibri"/>
                <a:ea typeface="Calibri"/>
                <a:cs typeface="Calibri"/>
                <a:sym typeface="Calibri"/>
                <a:hlinkClick r:id="rId3"/>
              </a:rPr>
              <a:t>FAIR argues they never claimed the dagger, but others brought swords for this purpose</a:t>
            </a:r>
            <a:r>
              <a:rPr lang="en-US" sz="2950" b="0" i="0" u="none" strike="noStrike" cap="none" baseline="0">
                <a:solidFill>
                  <a:schemeClr val="dk1"/>
                </a:solidFill>
                <a:latin typeface="Calibri"/>
                <a:ea typeface="Calibri"/>
                <a:cs typeface="Calibri"/>
                <a:sym typeface="Calibri"/>
              </a:rPr>
              <a:t>, That Quinn gets the dates wrong, the sigils importance, and uses sources that are too late)</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WHY DID THEY HAVE A DAGGER?</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Bring you own dagger to the temple (Times and Seasons), to cut the symbols into the garments</a:t>
            </a:r>
          </a:p>
          <a:p>
            <a:endParaRPr lang="en-US" sz="29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1148</Words>
  <Application>Microsoft Office PowerPoint</Application>
  <PresentationFormat>On-screen Show (4:3)</PresentationFormat>
  <Paragraphs>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vt:lpstr>Honest Mormon Nuttiness</vt:lpstr>
      <vt:lpstr>What is Nutty History?</vt:lpstr>
      <vt:lpstr>Antimormon vs. Uncomfortable Mormon</vt:lpstr>
      <vt:lpstr>Dousing Rods</vt:lpstr>
      <vt:lpstr>Arsenic and Old Men</vt:lpstr>
      <vt:lpstr>Finish the quote- Principles</vt:lpstr>
      <vt:lpstr>Finish the Quote- Trial</vt:lpstr>
      <vt:lpstr>1826 Trial- Animal killed</vt:lpstr>
      <vt:lpstr>Family Dagger</vt:lpstr>
      <vt:lpstr>Finish the Quote-Plates</vt:lpstr>
      <vt:lpstr>Nutty Statistics- Polygamy</vt:lpstr>
      <vt:lpstr>Zebadee Coultrin</vt:lpstr>
      <vt:lpstr>(Min)imum Nuttiness</vt:lpstr>
      <vt:lpstr>Future Nuttiness</vt:lpstr>
      <vt:lpstr>Mithryn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Honest Mormon Nuttiness</dc:title>
  <cp:lastModifiedBy>Kenneth Lines</cp:lastModifiedBy>
  <cp:revision>1</cp:revision>
  <dcterms:modified xsi:type="dcterms:W3CDTF">2013-04-15T20:51:57Z</dcterms:modified>
</cp:coreProperties>
</file>